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88151" autoAdjust="0"/>
  </p:normalViewPr>
  <p:slideViewPr>
    <p:cSldViewPr snapToGrid="0">
      <p:cViewPr varScale="1">
        <p:scale>
          <a:sx n="65" d="100"/>
          <a:sy n="65" d="100"/>
        </p:scale>
        <p:origin x="8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69E20-2080-4B8E-8726-CD85F03EE5D0}"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E267C2-89AF-4552-8A3E-AFB949A43204}" type="slidenum">
              <a:rPr lang="en-US" smtClean="0"/>
              <a:t>‹#›</a:t>
            </a:fld>
            <a:endParaRPr lang="en-US"/>
          </a:p>
        </p:txBody>
      </p:sp>
    </p:spTree>
    <p:extLst>
      <p:ext uri="{BB962C8B-B14F-4D97-AF65-F5344CB8AC3E}">
        <p14:creationId xmlns:p14="http://schemas.microsoft.com/office/powerpoint/2010/main" val="489760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E267C2-89AF-4552-8A3E-AFB949A43204}" type="slidenum">
              <a:rPr lang="en-US" smtClean="0"/>
              <a:t>11</a:t>
            </a:fld>
            <a:endParaRPr lang="en-US"/>
          </a:p>
        </p:txBody>
      </p:sp>
    </p:spTree>
    <p:extLst>
      <p:ext uri="{BB962C8B-B14F-4D97-AF65-F5344CB8AC3E}">
        <p14:creationId xmlns:p14="http://schemas.microsoft.com/office/powerpoint/2010/main" val="2895104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11/1/2023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0122" y="833283"/>
            <a:ext cx="8001000" cy="2971801"/>
          </a:xfrm>
        </p:spPr>
        <p:txBody>
          <a:bodyPr/>
          <a:lstStyle/>
          <a:p>
            <a:r>
              <a:rPr lang="en-US" b="1" dirty="0" smtClean="0"/>
              <a:t>Flood monitoring and early warning </a:t>
            </a:r>
            <a:endParaRPr lang="en-US" b="1" dirty="0"/>
          </a:p>
        </p:txBody>
      </p:sp>
    </p:spTree>
    <p:extLst>
      <p:ext uri="{BB962C8B-B14F-4D97-AF65-F5344CB8AC3E}">
        <p14:creationId xmlns:p14="http://schemas.microsoft.com/office/powerpoint/2010/main" val="1448346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685800"/>
            <a:ext cx="10058400" cy="1580882"/>
          </a:xfrm>
        </p:spPr>
        <p:txBody>
          <a:bodyPr>
            <a:normAutofit/>
          </a:bodyPr>
          <a:lstStyle/>
          <a:p>
            <a:r>
              <a:rPr lang="en-US" sz="4800" b="1" dirty="0" smtClean="0"/>
              <a:t>ARDUINO UNO</a:t>
            </a:r>
            <a:endParaRPr lang="en-US" sz="4800" b="1" dirty="0"/>
          </a:p>
        </p:txBody>
      </p:sp>
      <p:sp>
        <p:nvSpPr>
          <p:cNvPr id="7" name="Text Placeholder 6"/>
          <p:cNvSpPr>
            <a:spLocks noGrp="1"/>
          </p:cNvSpPr>
          <p:nvPr>
            <p:ph type="body" idx="1"/>
          </p:nvPr>
        </p:nvSpPr>
        <p:spPr>
          <a:xfrm>
            <a:off x="2012813" y="-788104"/>
            <a:ext cx="8021907" cy="7321640"/>
          </a:xfrm>
        </p:spPr>
        <p:txBody>
          <a:bodyPr>
            <a:normAutofit/>
          </a:bodyPr>
          <a:lstStyle/>
          <a:p>
            <a:r>
              <a:rPr lang="en-GB" sz="1800" dirty="0">
                <a:solidFill>
                  <a:schemeClr val="tx1"/>
                </a:solidFill>
                <a:latin typeface="Cambria" panose="02040503050406030204" pitchFamily="18" charset="0"/>
                <a:ea typeface="Cambria" panose="02040503050406030204" pitchFamily="18" charset="0"/>
              </a:rPr>
              <a:t>Arduino UNO is a low-cost, flexible, and easy-to-use programmable open-source microcontroller board that can be integrated into a variety of electronic projects. This board can be interfaced with other Arduino boards, Arduino shields, Raspberry Pi boards and can control relays, LEDs, servos, and motors as an output</a:t>
            </a:r>
            <a:endParaRPr lang="en-US" sz="1800" dirty="0">
              <a:solidFill>
                <a:schemeClr val="tx1"/>
              </a:solidFill>
            </a:endParaRPr>
          </a:p>
          <a:p>
            <a:endParaRPr lang="en-US" sz="1800" dirty="0">
              <a:solidFill>
                <a:schemeClr val="tx1"/>
              </a:solidFill>
            </a:endParaRPr>
          </a:p>
        </p:txBody>
      </p:sp>
      <p:pic>
        <p:nvPicPr>
          <p:cNvPr id="8" name="Picture 7">
            <a:extLst>
              <a:ext uri="{FF2B5EF4-FFF2-40B4-BE49-F238E27FC236}">
                <a16:creationId xmlns:a16="http://schemas.microsoft.com/office/drawing/2014/main" xmlns="" id="{BC4F0F5C-6860-7E49-905B-7EAA2A6113BD}"/>
              </a:ext>
            </a:extLst>
          </p:cNvPr>
          <p:cNvPicPr>
            <a:picLocks noChangeAspect="1"/>
          </p:cNvPicPr>
          <p:nvPr/>
        </p:nvPicPr>
        <p:blipFill>
          <a:blip r:embed="rId2"/>
          <a:stretch>
            <a:fillRect/>
          </a:stretch>
        </p:blipFill>
        <p:spPr>
          <a:xfrm>
            <a:off x="6565660" y="3652096"/>
            <a:ext cx="3351072" cy="273282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89216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77" y="734029"/>
            <a:ext cx="10845852" cy="1194515"/>
          </a:xfrm>
        </p:spPr>
        <p:txBody>
          <a:bodyPr>
            <a:normAutofit/>
          </a:bodyPr>
          <a:lstStyle/>
          <a:p>
            <a:r>
              <a:rPr lang="en-US" sz="4800" b="1" dirty="0" smtClean="0"/>
              <a:t>ULTRASONIC SENSOR</a:t>
            </a:r>
            <a:endParaRPr lang="en-US" sz="4800" b="1" dirty="0"/>
          </a:p>
        </p:txBody>
      </p:sp>
      <p:sp>
        <p:nvSpPr>
          <p:cNvPr id="3" name="Text Placeholder 2"/>
          <p:cNvSpPr>
            <a:spLocks noGrp="1"/>
          </p:cNvSpPr>
          <p:nvPr>
            <p:ph type="body" idx="1"/>
          </p:nvPr>
        </p:nvSpPr>
        <p:spPr>
          <a:xfrm>
            <a:off x="1233225" y="277519"/>
            <a:ext cx="8535988" cy="5312119"/>
          </a:xfrm>
        </p:spPr>
        <p:txBody>
          <a:bodyPr/>
          <a:lstStyle/>
          <a:p>
            <a:r>
              <a:rPr lang="en-GB" sz="1800" b="1" i="1" dirty="0">
                <a:solidFill>
                  <a:schemeClr val="tx1"/>
                </a:solidFill>
                <a:latin typeface="Cambria" panose="02040503050406030204" pitchFamily="18" charset="0"/>
                <a:ea typeface="Cambria" panose="02040503050406030204" pitchFamily="18" charset="0"/>
              </a:rPr>
              <a:t>Ultrasonic sensor are used  As they </a:t>
            </a:r>
            <a:r>
              <a:rPr lang="en-GB" sz="1800" b="1" i="1" dirty="0">
                <a:solidFill>
                  <a:schemeClr val="tx1"/>
                </a:solidFill>
                <a:latin typeface="Cambria" panose="02040503050406030204" pitchFamily="18" charset="0"/>
                <a:ea typeface="Cambria" panose="02040503050406030204" pitchFamily="18" charset="0"/>
              </a:rPr>
              <a:t>utilise high </a:t>
            </a:r>
            <a:r>
              <a:rPr lang="en-GB" sz="1800" b="1" i="1" dirty="0">
                <a:solidFill>
                  <a:schemeClr val="tx1"/>
                </a:solidFill>
                <a:latin typeface="Cambria" panose="02040503050406030204" pitchFamily="18" charset="0"/>
                <a:ea typeface="Cambria" panose="02040503050406030204" pitchFamily="18" charset="0"/>
              </a:rPr>
              <a:t>frequency </a:t>
            </a:r>
            <a:r>
              <a:rPr lang="en-GB" sz="1800" b="1" i="1" dirty="0" smtClean="0">
                <a:solidFill>
                  <a:schemeClr val="tx1"/>
                </a:solidFill>
                <a:latin typeface="Cambria" panose="02040503050406030204" pitchFamily="18" charset="0"/>
                <a:ea typeface="Cambria" panose="02040503050406030204" pitchFamily="18" charset="0"/>
              </a:rPr>
              <a:t>sound waves  </a:t>
            </a:r>
            <a:r>
              <a:rPr lang="en-GB" sz="1800" b="1" i="1" dirty="0">
                <a:solidFill>
                  <a:schemeClr val="tx1"/>
                </a:solidFill>
                <a:latin typeface="Cambria" panose="02040503050406030204" pitchFamily="18" charset="0"/>
                <a:ea typeface="Cambria" panose="02040503050406030204" pitchFamily="18" charset="0"/>
              </a:rPr>
              <a:t>To calculate the distance to a remote object without physically touching it, they can be used to create systems that reliably determine wave height and water levels at much lower installation and maintenance costs</a:t>
            </a:r>
            <a:r>
              <a:rPr lang="en-GB" i="1" dirty="0">
                <a:solidFill>
                  <a:schemeClr val="tx1"/>
                </a:solidFill>
                <a:latin typeface="Cambria" panose="02040503050406030204" pitchFamily="18" charset="0"/>
                <a:ea typeface="Cambria" panose="02040503050406030204" pitchFamily="18" charset="0"/>
              </a:rPr>
              <a:t>.</a:t>
            </a:r>
            <a:endParaRPr lang="en-US" i="1" dirty="0">
              <a:solidFill>
                <a:schemeClr val="tx1"/>
              </a:solidFill>
              <a:latin typeface="Cambria" panose="02040503050406030204" pitchFamily="18" charset="0"/>
              <a:ea typeface="Cambria" panose="02040503050406030204" pitchFamily="18" charset="0"/>
            </a:endParaRPr>
          </a:p>
        </p:txBody>
      </p:sp>
      <p:pic>
        <p:nvPicPr>
          <p:cNvPr id="4" name="Picture 6">
            <a:extLst>
              <a:ext uri="{FF2B5EF4-FFF2-40B4-BE49-F238E27FC236}">
                <a16:creationId xmlns:a16="http://schemas.microsoft.com/office/drawing/2014/main" xmlns="" id="{B35F4607-DABC-4843-8FE7-125B9C17F562}"/>
              </a:ext>
            </a:extLst>
          </p:cNvPr>
          <p:cNvPicPr>
            <a:picLocks noChangeAspect="1"/>
          </p:cNvPicPr>
          <p:nvPr/>
        </p:nvPicPr>
        <p:blipFill>
          <a:blip r:embed="rId3"/>
          <a:stretch>
            <a:fillRect/>
          </a:stretch>
        </p:blipFill>
        <p:spPr>
          <a:xfrm>
            <a:off x="6350419" y="3432086"/>
            <a:ext cx="4203782" cy="1767864"/>
          </a:xfrm>
          <a:prstGeom prst="rect">
            <a:avLst/>
          </a:prstGeom>
        </p:spPr>
      </p:pic>
    </p:spTree>
    <p:extLst>
      <p:ext uri="{BB962C8B-B14F-4D97-AF65-F5344CB8AC3E}">
        <p14:creationId xmlns:p14="http://schemas.microsoft.com/office/powerpoint/2010/main" val="2692806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1052848"/>
          </a:xfrm>
        </p:spPr>
        <p:txBody>
          <a:bodyPr>
            <a:normAutofit/>
          </a:bodyPr>
          <a:lstStyle/>
          <a:p>
            <a:r>
              <a:rPr lang="en-US" sz="4800" b="1" dirty="0" smtClean="0"/>
              <a:t>WATER LEVEL SENSOR</a:t>
            </a:r>
            <a:endParaRPr lang="en-US" sz="4800" b="1" dirty="0"/>
          </a:p>
        </p:txBody>
      </p:sp>
      <p:sp>
        <p:nvSpPr>
          <p:cNvPr id="3" name="Text Placeholder 2"/>
          <p:cNvSpPr>
            <a:spLocks noGrp="1"/>
          </p:cNvSpPr>
          <p:nvPr>
            <p:ph type="body" idx="1"/>
          </p:nvPr>
        </p:nvSpPr>
        <p:spPr>
          <a:xfrm>
            <a:off x="1625445" y="848397"/>
            <a:ext cx="8535988" cy="4031087"/>
          </a:xfrm>
        </p:spPr>
        <p:txBody>
          <a:bodyPr>
            <a:normAutofit/>
          </a:bodyPr>
          <a:lstStyle/>
          <a:p>
            <a:r>
              <a:rPr lang="en-US" sz="1800" dirty="0">
                <a:solidFill>
                  <a:schemeClr val="tx1"/>
                </a:solidFill>
              </a:rPr>
              <a:t>The sensor has ten</a:t>
            </a:r>
            <a:r>
              <a:rPr lang="en-US" sz="1800" b="1" dirty="0">
                <a:solidFill>
                  <a:schemeClr val="tx1"/>
                </a:solidFill>
              </a:rPr>
              <a:t> exposed copper traces, five</a:t>
            </a:r>
            <a:r>
              <a:rPr lang="en-US" sz="1800" dirty="0">
                <a:solidFill>
                  <a:schemeClr val="tx1"/>
                </a:solidFill>
              </a:rPr>
              <a:t> of which are power</a:t>
            </a:r>
            <a:r>
              <a:rPr lang="en-US" sz="1800" b="1" dirty="0">
                <a:solidFill>
                  <a:schemeClr val="tx1"/>
                </a:solidFill>
              </a:rPr>
              <a:t> traces</a:t>
            </a:r>
            <a:r>
              <a:rPr lang="en-US" sz="1800" dirty="0">
                <a:solidFill>
                  <a:schemeClr val="tx1"/>
                </a:solidFill>
              </a:rPr>
              <a:t> and the</a:t>
            </a:r>
            <a:r>
              <a:rPr lang="en-US" sz="1800" b="1" dirty="0">
                <a:solidFill>
                  <a:schemeClr val="tx1"/>
                </a:solidFill>
              </a:rPr>
              <a:t> remaining five</a:t>
            </a:r>
            <a:r>
              <a:rPr lang="en-US" sz="1800" dirty="0">
                <a:solidFill>
                  <a:schemeClr val="tx1"/>
                </a:solidFill>
              </a:rPr>
              <a:t> are</a:t>
            </a:r>
            <a:r>
              <a:rPr lang="en-US" sz="1800" b="1" dirty="0">
                <a:solidFill>
                  <a:schemeClr val="tx1"/>
                </a:solidFill>
              </a:rPr>
              <a:t> sense traces.</a:t>
            </a:r>
            <a:r>
              <a:rPr lang="en-US" sz="1800" dirty="0">
                <a:solidFill>
                  <a:schemeClr val="tx1"/>
                </a:solidFill>
              </a:rPr>
              <a:t> These traces are interlaced so that there is one sense</a:t>
            </a:r>
            <a:r>
              <a:rPr lang="en-US" sz="1800" b="1" dirty="0">
                <a:solidFill>
                  <a:schemeClr val="tx1"/>
                </a:solidFill>
              </a:rPr>
              <a:t> trace</a:t>
            </a:r>
            <a:r>
              <a:rPr lang="en-US" sz="1800" dirty="0">
                <a:solidFill>
                  <a:schemeClr val="tx1"/>
                </a:solidFill>
              </a:rPr>
              <a:t> between every two power</a:t>
            </a:r>
            <a:r>
              <a:rPr lang="en-US" sz="1800" b="1" dirty="0">
                <a:solidFill>
                  <a:schemeClr val="tx1"/>
                </a:solidFill>
              </a:rPr>
              <a:t> traces.</a:t>
            </a:r>
            <a:r>
              <a:rPr lang="en-US" sz="1800" dirty="0">
                <a:solidFill>
                  <a:schemeClr val="tx1"/>
                </a:solidFill>
              </a:rPr>
              <a:t> Normally, power and</a:t>
            </a:r>
            <a:r>
              <a:rPr lang="en-US" sz="1800" b="1" dirty="0">
                <a:solidFill>
                  <a:schemeClr val="tx1"/>
                </a:solidFill>
              </a:rPr>
              <a:t> sense traces</a:t>
            </a:r>
            <a:r>
              <a:rPr lang="en-US" sz="1800" dirty="0">
                <a:solidFill>
                  <a:schemeClr val="tx1"/>
                </a:solidFill>
              </a:rPr>
              <a:t> are not connected, but when immersed in water, they are bridged. </a:t>
            </a:r>
            <a:endParaRPr lang="en-US" sz="1800" dirty="0">
              <a:solidFill>
                <a:schemeClr val="tx1"/>
              </a:solidFill>
            </a:endParaRPr>
          </a:p>
        </p:txBody>
      </p:sp>
      <p:pic>
        <p:nvPicPr>
          <p:cNvPr id="1026" name="Picture 2" descr="Water Level Sen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4387" y="3422561"/>
            <a:ext cx="2297046" cy="291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668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10" y="-679360"/>
            <a:ext cx="10058400" cy="2743200"/>
          </a:xfrm>
        </p:spPr>
        <p:txBody>
          <a:bodyPr>
            <a:normAutofit/>
          </a:bodyPr>
          <a:lstStyle/>
          <a:p>
            <a:r>
              <a:rPr lang="en-US" sz="4800" b="1" dirty="0" smtClean="0"/>
              <a:t>CODING</a:t>
            </a:r>
            <a:endParaRPr lang="en-US" sz="4800" b="1" dirty="0"/>
          </a:p>
        </p:txBody>
      </p:sp>
      <p:sp>
        <p:nvSpPr>
          <p:cNvPr id="3" name="Text Placeholder 2"/>
          <p:cNvSpPr>
            <a:spLocks noGrp="1"/>
          </p:cNvSpPr>
          <p:nvPr>
            <p:ph type="body" idx="1"/>
          </p:nvPr>
        </p:nvSpPr>
        <p:spPr>
          <a:xfrm>
            <a:off x="967547" y="1312606"/>
            <a:ext cx="8535988" cy="3482387"/>
          </a:xfrm>
        </p:spPr>
        <p:txBody>
          <a:bodyPr/>
          <a:lstStyle/>
          <a:p>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94" y="1256814"/>
            <a:ext cx="8700453" cy="3593970"/>
          </a:xfrm>
          <a:prstGeom prst="rect">
            <a:avLst/>
          </a:prstGeom>
        </p:spPr>
      </p:pic>
    </p:spTree>
    <p:extLst>
      <p:ext uri="{BB962C8B-B14F-4D97-AF65-F5344CB8AC3E}">
        <p14:creationId xmlns:p14="http://schemas.microsoft.com/office/powerpoint/2010/main" val="2153673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hatsApp Video 2023-11-01 at 9.37.43 A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48775" y="1545037"/>
            <a:ext cx="3636650" cy="4041058"/>
          </a:xfrm>
        </p:spPr>
      </p:pic>
      <p:sp>
        <p:nvSpPr>
          <p:cNvPr id="6" name="Title 5"/>
          <p:cNvSpPr>
            <a:spLocks noGrp="1"/>
          </p:cNvSpPr>
          <p:nvPr>
            <p:ph type="title"/>
          </p:nvPr>
        </p:nvSpPr>
        <p:spPr>
          <a:xfrm>
            <a:off x="492696" y="294968"/>
            <a:ext cx="4521755" cy="648929"/>
          </a:xfrm>
        </p:spPr>
        <p:txBody>
          <a:bodyPr>
            <a:noAutofit/>
          </a:bodyPr>
          <a:lstStyle/>
          <a:p>
            <a:r>
              <a:rPr lang="en-US" sz="4800" dirty="0" smtClean="0"/>
              <a:t> </a:t>
            </a:r>
            <a:r>
              <a:rPr lang="en-US" sz="4800" b="1" dirty="0" smtClean="0"/>
              <a:t>SIMULATION</a:t>
            </a:r>
            <a:endParaRPr lang="en-US" sz="4800" b="1"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769" y="9434"/>
            <a:ext cx="4260533" cy="483924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2769" y="4848676"/>
            <a:ext cx="4601497" cy="2009324"/>
          </a:xfrm>
          <a:prstGeom prst="rect">
            <a:avLst/>
          </a:prstGeom>
        </p:spPr>
      </p:pic>
    </p:spTree>
    <p:extLst>
      <p:ext uri="{BB962C8B-B14F-4D97-AF65-F5344CB8AC3E}">
        <p14:creationId xmlns:p14="http://schemas.microsoft.com/office/powerpoint/2010/main" val="11686973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141" y="162232"/>
            <a:ext cx="4868726" cy="6489290"/>
          </a:xfrm>
          <a:prstGeom prst="rect">
            <a:avLst/>
          </a:prstGeom>
        </p:spPr>
      </p:pic>
    </p:spTree>
    <p:extLst>
      <p:ext uri="{BB962C8B-B14F-4D97-AF65-F5344CB8AC3E}">
        <p14:creationId xmlns:p14="http://schemas.microsoft.com/office/powerpoint/2010/main" val="1905447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7529"/>
            <a:ext cx="10058400" cy="2743200"/>
          </a:xfrm>
        </p:spPr>
        <p:txBody>
          <a:bodyPr>
            <a:normAutofit/>
          </a:bodyPr>
          <a:lstStyle/>
          <a:p>
            <a:r>
              <a:rPr lang="en-US" sz="4800" b="1" dirty="0" smtClean="0"/>
              <a:t>OUTPUT</a:t>
            </a:r>
            <a:endParaRPr lang="en-US" sz="4800" b="1" dirty="0"/>
          </a:p>
        </p:txBody>
      </p:sp>
      <p:sp>
        <p:nvSpPr>
          <p:cNvPr id="3" name="Text Placeholder 2"/>
          <p:cNvSpPr>
            <a:spLocks noGrp="1"/>
          </p:cNvSpPr>
          <p:nvPr>
            <p:ph type="body" idx="1"/>
          </p:nvPr>
        </p:nvSpPr>
        <p:spPr>
          <a:xfrm>
            <a:off x="657967" y="766916"/>
            <a:ext cx="8535988" cy="5737123"/>
          </a:xfrm>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967" y="899652"/>
            <a:ext cx="4852219" cy="5604387"/>
          </a:xfrm>
          <a:prstGeom prst="rect">
            <a:avLst/>
          </a:prstGeom>
        </p:spPr>
      </p:pic>
    </p:spTree>
    <p:extLst>
      <p:ext uri="{BB962C8B-B14F-4D97-AF65-F5344CB8AC3E}">
        <p14:creationId xmlns:p14="http://schemas.microsoft.com/office/powerpoint/2010/main" val="3490842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517" y="250722"/>
            <a:ext cx="10058400" cy="958646"/>
          </a:xfrm>
        </p:spPr>
        <p:txBody>
          <a:bodyPr>
            <a:normAutofit/>
          </a:bodyPr>
          <a:lstStyle/>
          <a:p>
            <a:r>
              <a:rPr lang="en-US" sz="4800" b="1" dirty="0" smtClean="0"/>
              <a:t>CONCLUSION</a:t>
            </a:r>
            <a:endParaRPr lang="en-US" sz="4800" b="1" dirty="0"/>
          </a:p>
        </p:txBody>
      </p:sp>
      <p:sp>
        <p:nvSpPr>
          <p:cNvPr id="3" name="Text Placeholder 2"/>
          <p:cNvSpPr>
            <a:spLocks noGrp="1"/>
          </p:cNvSpPr>
          <p:nvPr>
            <p:ph type="body" idx="1"/>
          </p:nvPr>
        </p:nvSpPr>
        <p:spPr>
          <a:xfrm>
            <a:off x="1622322" y="1076632"/>
            <a:ext cx="9837174" cy="4785032"/>
          </a:xfrm>
        </p:spPr>
        <p:txBody>
          <a:bodyPr>
            <a:normAutofit/>
          </a:bodyPr>
          <a:lstStyle/>
          <a:p>
            <a:r>
              <a:rPr lang="en-US" sz="1800" dirty="0">
                <a:solidFill>
                  <a:schemeClr val="tx1"/>
                </a:solidFill>
              </a:rPr>
              <a:t>In conclusion, flood monitoring and early warning systems play a pivotal role in mitigating the devastating impact of floods on both human lives and infrastructure. These systems employ advanced technology and data analysis to provide timely alerts, giving communities crucial time to prepare and evacuate if necessary. As climate change continues to increase the frequency and severity of floods, the importance of investing in and improving these monitoring and warning systems cannot be overstated. By embracing innovation and collaboration, we can work towards a future where flood-related disasters are minimized, and lives are </a:t>
            </a:r>
            <a:r>
              <a:rPr lang="en-US" sz="1800" dirty="0" err="1">
                <a:solidFill>
                  <a:schemeClr val="tx1"/>
                </a:solidFill>
              </a:rPr>
              <a:t>saved.Flood</a:t>
            </a:r>
            <a:r>
              <a:rPr lang="en-US" sz="1800" dirty="0">
                <a:solidFill>
                  <a:schemeClr val="tx1"/>
                </a:solidFill>
              </a:rPr>
              <a:t> monitoring is a crucial component of disaster management and environmental protection. It involves the continuous surveillance, assessment, and prediction of water levels and weather conditions to anticipate and respond to potential flood events. This proactive approach helps in early warning systems, safeguarding communities, and minimizing the devastating impact of floods on lives and property. Flood monitoring utilizes various technologies, such as weather radar, river gauges, satellite imagery, and computer modeling, to gather data and provide real-time information to decision-makers and the public, enabling timely response and mitigation efforts.</a:t>
            </a:r>
          </a:p>
        </p:txBody>
      </p:sp>
    </p:spTree>
    <p:extLst>
      <p:ext uri="{BB962C8B-B14F-4D97-AF65-F5344CB8AC3E}">
        <p14:creationId xmlns:p14="http://schemas.microsoft.com/office/powerpoint/2010/main" val="3966893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5084" y="2157086"/>
            <a:ext cx="9139084" cy="1507067"/>
          </a:xfrm>
        </p:spPr>
        <p:txBody>
          <a:bodyPr>
            <a:normAutofit/>
          </a:bodyPr>
          <a:lstStyle/>
          <a:p>
            <a:r>
              <a:rPr lang="en-US" sz="4800" b="1" dirty="0" smtClean="0"/>
              <a:t>THANK YOU</a:t>
            </a:r>
            <a:endParaRPr lang="en-US" sz="4800" b="1" dirty="0"/>
          </a:p>
        </p:txBody>
      </p:sp>
    </p:spTree>
    <p:extLst>
      <p:ext uri="{BB962C8B-B14F-4D97-AF65-F5344CB8AC3E}">
        <p14:creationId xmlns:p14="http://schemas.microsoft.com/office/powerpoint/2010/main" val="209204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212" y="351687"/>
            <a:ext cx="8327923" cy="999068"/>
          </a:xfrm>
        </p:spPr>
        <p:txBody>
          <a:bodyPr>
            <a:normAutofit/>
          </a:bodyPr>
          <a:lstStyle/>
          <a:p>
            <a:r>
              <a:rPr lang="en-US" sz="4800" b="1" dirty="0" smtClean="0"/>
              <a:t>INTRODUCTION</a:t>
            </a:r>
            <a:endParaRPr lang="en-US" sz="4800" b="1" dirty="0"/>
          </a:p>
        </p:txBody>
      </p:sp>
      <p:sp>
        <p:nvSpPr>
          <p:cNvPr id="3" name="Content Placeholder 2"/>
          <p:cNvSpPr>
            <a:spLocks noGrp="1"/>
          </p:cNvSpPr>
          <p:nvPr>
            <p:ph idx="1"/>
          </p:nvPr>
        </p:nvSpPr>
        <p:spPr>
          <a:xfrm>
            <a:off x="1332089" y="-457200"/>
            <a:ext cx="9758698" cy="9668934"/>
          </a:xfrm>
        </p:spPr>
        <p:txBody>
          <a:bodyPr>
            <a:normAutofit/>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4" name="Rectangle 3"/>
          <p:cNvSpPr/>
          <p:nvPr/>
        </p:nvSpPr>
        <p:spPr>
          <a:xfrm>
            <a:off x="1358636" y="1350755"/>
            <a:ext cx="9732151" cy="2308324"/>
          </a:xfrm>
          <a:prstGeom prst="rect">
            <a:avLst/>
          </a:prstGeom>
        </p:spPr>
        <p:txBody>
          <a:bodyPr wrap="square">
            <a:spAutoFit/>
          </a:bodyPr>
          <a:lstStyle/>
          <a:p>
            <a:r>
              <a:rPr lang="en-IN" dirty="0"/>
              <a:t>Early warning systems can be set up to avoid or reduce the impact of hazards as flood, flash-floods, landslides, storms, forest fires etc. The significance of an effective early warning system lies in the recognition of its benefits by the members of the general </a:t>
            </a:r>
            <a:r>
              <a:rPr lang="en-IN" dirty="0" err="1"/>
              <a:t>public.The</a:t>
            </a:r>
            <a:r>
              <a:rPr lang="en-IN" dirty="0"/>
              <a:t> flood monitoring system and the alert system uses technology like wireless sensor network, embedded system with GSM technology, a camera sensor with image processing technology and the satellite-based monitoring software like GIS etc.</a:t>
            </a:r>
            <a:endParaRPr lang="en-US" dirty="0"/>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645" y="3206431"/>
            <a:ext cx="5390905" cy="3228975"/>
          </a:xfrm>
          <a:prstGeom prst="rect">
            <a:avLst/>
          </a:prstGeom>
        </p:spPr>
      </p:pic>
    </p:spTree>
    <p:extLst>
      <p:ext uri="{BB962C8B-B14F-4D97-AF65-F5344CB8AC3E}">
        <p14:creationId xmlns:p14="http://schemas.microsoft.com/office/powerpoint/2010/main" val="422288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057" y="404729"/>
            <a:ext cx="8534400" cy="1507067"/>
          </a:xfrm>
        </p:spPr>
        <p:txBody>
          <a:bodyPr>
            <a:normAutofit/>
          </a:bodyPr>
          <a:lstStyle/>
          <a:p>
            <a:r>
              <a:rPr lang="en-US" sz="4800" b="1" dirty="0" smtClean="0"/>
              <a:t>ABSTRACT</a:t>
            </a:r>
            <a:endParaRPr lang="en-US" sz="4800" b="1" dirty="0"/>
          </a:p>
        </p:txBody>
      </p:sp>
      <p:sp>
        <p:nvSpPr>
          <p:cNvPr id="3" name="Content Placeholder 2"/>
          <p:cNvSpPr>
            <a:spLocks noGrp="1"/>
          </p:cNvSpPr>
          <p:nvPr>
            <p:ph idx="1"/>
          </p:nvPr>
        </p:nvSpPr>
        <p:spPr>
          <a:xfrm>
            <a:off x="1031942" y="1287369"/>
            <a:ext cx="10162084" cy="4311203"/>
          </a:xfrm>
        </p:spPr>
        <p:txBody>
          <a:bodyPr>
            <a:normAutofit/>
          </a:bodyPr>
          <a:lstStyle/>
          <a:p>
            <a:r>
              <a:rPr lang="en-US" sz="1800" dirty="0">
                <a:solidFill>
                  <a:schemeClr val="tx1"/>
                </a:solidFill>
              </a:rPr>
              <a:t>The purpose of this study is to develop a real-time flood monitoring and early warning system in the northern portion of the province of Isabela, particularly the municipalities near Cagayan River. Ultrasonic sensing techniques have become mature and are widely used in the various fields of engineering and basic science. One of advantage of ultrasonic sensing is its outstanding capability to probe inside objective non-destructively because ultrasound can propagate through any kinds of media including solids, liquids and gases. This study focuses only on the water level detection and early warning system (via website and/or SMS) that alerts concern agencies and individuals for a potential flood event. Furthermore, inquiry system is also included in this study to become more interactive wherein individuals in the community could inquire the actual water level and status of the desired area or location affected by flood thru SMS keyword. The study aims in helping citizens to be prepared and knowledgeable whenever there science. </a:t>
            </a:r>
            <a:endParaRPr lang="en-US" sz="1800" dirty="0">
              <a:solidFill>
                <a:schemeClr val="tx1"/>
              </a:solidFill>
            </a:endParaRPr>
          </a:p>
        </p:txBody>
      </p:sp>
    </p:spTree>
    <p:extLst>
      <p:ext uri="{BB962C8B-B14F-4D97-AF65-F5344CB8AC3E}">
        <p14:creationId xmlns:p14="http://schemas.microsoft.com/office/powerpoint/2010/main" val="242734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0"/>
            <a:ext cx="8534400" cy="1107583"/>
          </a:xfrm>
        </p:spPr>
        <p:txBody>
          <a:bodyPr>
            <a:normAutofit/>
          </a:bodyPr>
          <a:lstStyle/>
          <a:p>
            <a:r>
              <a:rPr lang="en-US" sz="4800" b="1" dirty="0" smtClean="0"/>
              <a:t>FLOOD</a:t>
            </a:r>
            <a:endParaRPr lang="en-US" sz="4800" b="1" dirty="0"/>
          </a:p>
        </p:txBody>
      </p:sp>
      <p:sp>
        <p:nvSpPr>
          <p:cNvPr id="3" name="Content Placeholder 2"/>
          <p:cNvSpPr>
            <a:spLocks noGrp="1"/>
          </p:cNvSpPr>
          <p:nvPr>
            <p:ph idx="1"/>
          </p:nvPr>
        </p:nvSpPr>
        <p:spPr>
          <a:xfrm>
            <a:off x="1302398" y="-12878"/>
            <a:ext cx="8534400" cy="3296992"/>
          </a:xfrm>
        </p:spPr>
        <p:txBody>
          <a:bodyPr/>
          <a:lstStyle/>
          <a:p>
            <a:r>
              <a:rPr lang="en-US" dirty="0">
                <a:solidFill>
                  <a:schemeClr val="tx1"/>
                </a:solidFill>
              </a:rPr>
              <a:t>Floods are a type of natural disaster that can cause heavy destruction to life and property. It is a condition when rainwater accumulates at a place, flooding populated areas. They can also lead to the loss of numerous lives. At times, it can be highly dangerous and can wipe off an entire village or city.</a:t>
            </a:r>
            <a:endParaRPr lang="en-US" dirty="0">
              <a:solidFill>
                <a:schemeClr val="tx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417" y="2537140"/>
            <a:ext cx="7420778" cy="3670479"/>
          </a:xfrm>
          <a:prstGeom prst="rect">
            <a:avLst/>
          </a:prstGeom>
        </p:spPr>
      </p:pic>
    </p:spTree>
    <p:extLst>
      <p:ext uri="{BB962C8B-B14F-4D97-AF65-F5344CB8AC3E}">
        <p14:creationId xmlns:p14="http://schemas.microsoft.com/office/powerpoint/2010/main" val="4249469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0573" y="360609"/>
            <a:ext cx="8534400" cy="1068945"/>
          </a:xfrm>
        </p:spPr>
        <p:txBody>
          <a:bodyPr>
            <a:normAutofit/>
          </a:bodyPr>
          <a:lstStyle/>
          <a:p>
            <a:r>
              <a:rPr lang="en-US" sz="4800" b="1" dirty="0" smtClean="0"/>
              <a:t>PROBLEM STATEMENT</a:t>
            </a:r>
            <a:endParaRPr lang="en-US" sz="4800" b="1" dirty="0"/>
          </a:p>
        </p:txBody>
      </p:sp>
      <p:sp>
        <p:nvSpPr>
          <p:cNvPr id="5" name="Content Placeholder 4"/>
          <p:cNvSpPr>
            <a:spLocks noGrp="1"/>
          </p:cNvSpPr>
          <p:nvPr>
            <p:ph idx="1"/>
          </p:nvPr>
        </p:nvSpPr>
        <p:spPr>
          <a:xfrm>
            <a:off x="1306552" y="623171"/>
            <a:ext cx="9812069" cy="3296515"/>
          </a:xfrm>
        </p:spPr>
        <p:txBody>
          <a:bodyPr>
            <a:normAutofit/>
          </a:bodyPr>
          <a:lstStyle/>
          <a:p>
            <a:r>
              <a:rPr lang="en-US" sz="1800" i="1" dirty="0">
                <a:solidFill>
                  <a:schemeClr val="tx1"/>
                </a:solidFill>
              </a:rPr>
              <a:t>The increasing frequency and severity of floods pose a significant threat to communities, infrastructure, and the environment. To address this critical issue, a comprehensive flood monitoring and early warning system is needed. The problem statement includes the following key aspects</a:t>
            </a:r>
            <a:endParaRPr lang="en-US" sz="1800"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898" y="3053532"/>
            <a:ext cx="4526257" cy="297226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134" y="2814102"/>
            <a:ext cx="4144297" cy="3451123"/>
          </a:xfrm>
          <a:prstGeom prst="rect">
            <a:avLst/>
          </a:prstGeom>
        </p:spPr>
      </p:pic>
    </p:spTree>
    <p:extLst>
      <p:ext uri="{BB962C8B-B14F-4D97-AF65-F5344CB8AC3E}">
        <p14:creationId xmlns:p14="http://schemas.microsoft.com/office/powerpoint/2010/main" val="1278347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2235"/>
            <a:ext cx="8534400" cy="785196"/>
          </a:xfrm>
        </p:spPr>
        <p:txBody>
          <a:bodyPr>
            <a:noAutofit/>
          </a:bodyPr>
          <a:lstStyle/>
          <a:p>
            <a:r>
              <a:rPr lang="en-US" sz="4800" b="1" dirty="0" smtClean="0"/>
              <a:t>METHODOLOGY</a:t>
            </a:r>
            <a:endParaRPr lang="en-US" sz="4800" b="1" dirty="0"/>
          </a:p>
        </p:txBody>
      </p:sp>
      <p:pic>
        <p:nvPicPr>
          <p:cNvPr id="4" name="Content Placeholder 3" descr="db1882fe-77c8-498d-9812-90cf0b6c3324.jpg"/>
          <p:cNvPicPr>
            <a:picLocks noGrp="1" noChangeAspect="1"/>
          </p:cNvPicPr>
          <p:nvPr>
            <p:ph idx="1"/>
          </p:nvPr>
        </p:nvPicPr>
        <p:blipFill>
          <a:blip r:embed="rId2"/>
          <a:stretch>
            <a:fillRect/>
          </a:stretch>
        </p:blipFill>
        <p:spPr>
          <a:xfrm>
            <a:off x="2052036" y="1227138"/>
            <a:ext cx="7113204" cy="4684712"/>
          </a:xfrm>
          <a:prstGeom prst="rect">
            <a:avLst/>
          </a:prstGeom>
        </p:spPr>
      </p:pic>
    </p:spTree>
    <p:extLst>
      <p:ext uri="{BB962C8B-B14F-4D97-AF65-F5344CB8AC3E}">
        <p14:creationId xmlns:p14="http://schemas.microsoft.com/office/powerpoint/2010/main" val="304922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996224"/>
            <a:ext cx="8534400" cy="5125790"/>
          </a:xfrm>
        </p:spPr>
        <p:txBody>
          <a:bodyPr>
            <a:normAutofit/>
          </a:bodyPr>
          <a:lstStyle/>
          <a:p>
            <a:r>
              <a:rPr lang="en-US" sz="4800" b="1" dirty="0" smtClean="0"/>
              <a:t>PROBLEM SOLUTION</a:t>
            </a:r>
            <a:endParaRPr lang="en-US" sz="4800" b="1" dirty="0"/>
          </a:p>
        </p:txBody>
      </p:sp>
      <p:sp>
        <p:nvSpPr>
          <p:cNvPr id="3" name="Content Placeholder 2"/>
          <p:cNvSpPr>
            <a:spLocks noGrp="1"/>
          </p:cNvSpPr>
          <p:nvPr>
            <p:ph idx="1"/>
          </p:nvPr>
        </p:nvSpPr>
        <p:spPr>
          <a:xfrm>
            <a:off x="1280587" y="-2704146"/>
            <a:ext cx="8534400" cy="10953481"/>
          </a:xfrm>
        </p:spPr>
        <p:txBody>
          <a:bodyPr/>
          <a:lstStyle/>
          <a:p>
            <a:r>
              <a:rPr lang="en-US" sz="1800" i="1" dirty="0">
                <a:solidFill>
                  <a:schemeClr val="tx1"/>
                </a:solidFill>
              </a:rPr>
              <a:t>Sensor Network Deployment: Install a network of flood sensors in flood-prone areas. These sensors can detect water levels , rainfall, and weather conditions</a:t>
            </a:r>
          </a:p>
          <a:p>
            <a:pPr>
              <a:buNone/>
            </a:pPr>
            <a:endParaRPr lang="en-US" sz="1800" dirty="0">
              <a:solidFill>
                <a:schemeClr val="tx1"/>
              </a:solidFill>
            </a:endParaRPr>
          </a:p>
          <a:p>
            <a:r>
              <a:rPr lang="en-US" sz="1800" i="1" dirty="0">
                <a:solidFill>
                  <a:schemeClr val="tx1"/>
                </a:solidFill>
              </a:rPr>
              <a:t>Data Collection and Transmission: Sensors should continuously collect data and transmit it to a central server or cloud platform. This data should include real-time information about water levels, rainfall, and weather forecasts</a:t>
            </a:r>
          </a:p>
          <a:p>
            <a:endParaRPr lang="en-US" sz="1800" dirty="0">
              <a:solidFill>
                <a:schemeClr val="tx1"/>
              </a:solidFill>
            </a:endParaRPr>
          </a:p>
        </p:txBody>
      </p:sp>
    </p:spTree>
    <p:extLst>
      <p:ext uri="{BB962C8B-B14F-4D97-AF65-F5344CB8AC3E}">
        <p14:creationId xmlns:p14="http://schemas.microsoft.com/office/powerpoint/2010/main" val="3150525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424" y="-3660060"/>
            <a:ext cx="8534400" cy="7990624"/>
          </a:xfrm>
        </p:spPr>
        <p:txBody>
          <a:bodyPr>
            <a:normAutofit/>
          </a:bodyPr>
          <a:lstStyle/>
          <a:p>
            <a:r>
              <a:rPr lang="en-US" sz="4800" b="1" dirty="0" smtClean="0"/>
              <a:t>DESIGN</a:t>
            </a:r>
            <a:endParaRPr lang="en-US" sz="48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3288" y="643945"/>
            <a:ext cx="9747540" cy="5769734"/>
          </a:xfrm>
        </p:spPr>
      </p:pic>
    </p:spTree>
    <p:extLst>
      <p:ext uri="{BB962C8B-B14F-4D97-AF65-F5344CB8AC3E}">
        <p14:creationId xmlns:p14="http://schemas.microsoft.com/office/powerpoint/2010/main" val="1840240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67308"/>
            <a:ext cx="8534400" cy="8789591"/>
          </a:xfrm>
        </p:spPr>
        <p:txBody>
          <a:bodyPr>
            <a:normAutofit/>
          </a:bodyPr>
          <a:lstStyle/>
          <a:p>
            <a:r>
              <a:rPr lang="en-US" sz="4800" b="1" dirty="0" smtClean="0"/>
              <a:t>COMPONENTS</a:t>
            </a:r>
            <a:endParaRPr lang="en-US" sz="4800" b="1" dirty="0"/>
          </a:p>
        </p:txBody>
      </p:sp>
      <p:sp>
        <p:nvSpPr>
          <p:cNvPr id="3" name="Content Placeholder 2"/>
          <p:cNvSpPr>
            <a:spLocks noGrp="1"/>
          </p:cNvSpPr>
          <p:nvPr>
            <p:ph idx="1"/>
          </p:nvPr>
        </p:nvSpPr>
        <p:spPr>
          <a:xfrm>
            <a:off x="1031942" y="1407017"/>
            <a:ext cx="8534400" cy="3615267"/>
          </a:xfrm>
        </p:spPr>
        <p:txBody>
          <a:bodyPr>
            <a:noAutofit/>
          </a:bodyPr>
          <a:lstStyle/>
          <a:p>
            <a:r>
              <a:rPr lang="en-US" sz="3600" dirty="0" smtClean="0">
                <a:solidFill>
                  <a:schemeClr val="tx1"/>
                </a:solidFill>
              </a:rPr>
              <a:t>ARDUINO UNO</a:t>
            </a:r>
          </a:p>
          <a:p>
            <a:r>
              <a:rPr lang="en-US" sz="3600" dirty="0" smtClean="0">
                <a:solidFill>
                  <a:schemeClr val="tx1"/>
                </a:solidFill>
              </a:rPr>
              <a:t>ULTRASONIC SENSOR</a:t>
            </a:r>
          </a:p>
          <a:p>
            <a:r>
              <a:rPr lang="en-US" sz="3600" dirty="0" smtClean="0">
                <a:solidFill>
                  <a:schemeClr val="tx1"/>
                </a:solidFill>
              </a:rPr>
              <a:t>GSM</a:t>
            </a:r>
          </a:p>
          <a:p>
            <a:r>
              <a:rPr lang="en-US" sz="3600" dirty="0" smtClean="0">
                <a:solidFill>
                  <a:schemeClr val="tx1"/>
                </a:solidFill>
              </a:rPr>
              <a:t>LCD DISPLAY</a:t>
            </a:r>
          </a:p>
          <a:p>
            <a:r>
              <a:rPr lang="en-US" sz="3600" dirty="0" smtClean="0">
                <a:solidFill>
                  <a:schemeClr val="tx1"/>
                </a:solidFill>
              </a:rPr>
              <a:t>WATER LEVEL SENSOR </a:t>
            </a:r>
          </a:p>
          <a:p>
            <a:endParaRPr lang="en-US" sz="3600" dirty="0" smtClean="0">
              <a:solidFill>
                <a:schemeClr val="tx1"/>
              </a:solidFill>
            </a:endParaRPr>
          </a:p>
        </p:txBody>
      </p:sp>
    </p:spTree>
    <p:extLst>
      <p:ext uri="{BB962C8B-B14F-4D97-AF65-F5344CB8AC3E}">
        <p14:creationId xmlns:p14="http://schemas.microsoft.com/office/powerpoint/2010/main" val="222303508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204</TotalTime>
  <Words>715</Words>
  <Application>Microsoft Office PowerPoint</Application>
  <PresentationFormat>Widescreen</PresentationFormat>
  <Paragraphs>39</Paragraphs>
  <Slides>18</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Cambria</vt:lpstr>
      <vt:lpstr>Century Gothic</vt:lpstr>
      <vt:lpstr>Wingdings 3</vt:lpstr>
      <vt:lpstr>Slice</vt:lpstr>
      <vt:lpstr>Flood monitoring and early warning </vt:lpstr>
      <vt:lpstr>INTRODUCTION</vt:lpstr>
      <vt:lpstr>ABSTRACT</vt:lpstr>
      <vt:lpstr>FLOOD</vt:lpstr>
      <vt:lpstr>PROBLEM STATEMENT</vt:lpstr>
      <vt:lpstr>METHODOLOGY</vt:lpstr>
      <vt:lpstr>PROBLEM SOLUTION</vt:lpstr>
      <vt:lpstr>DESIGN</vt:lpstr>
      <vt:lpstr>COMPONENTS</vt:lpstr>
      <vt:lpstr>ARDUINO UNO</vt:lpstr>
      <vt:lpstr>ULTRASONIC SENSOR</vt:lpstr>
      <vt:lpstr>WATER LEVEL SENSOR</vt:lpstr>
      <vt:lpstr>CODING</vt:lpstr>
      <vt:lpstr> SIMULATION</vt:lpstr>
      <vt:lpstr>PowerPoint Presentation</vt:lpstr>
      <vt:lpstr>OUTPUT</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monitoring and early warning</dc:title>
  <dc:creator>LENOVO</dc:creator>
  <cp:lastModifiedBy>LENOVO</cp:lastModifiedBy>
  <cp:revision>21</cp:revision>
  <dcterms:created xsi:type="dcterms:W3CDTF">2023-11-01T14:08:31Z</dcterms:created>
  <dcterms:modified xsi:type="dcterms:W3CDTF">2023-11-01T17:33:26Z</dcterms:modified>
</cp:coreProperties>
</file>